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83" r:id="rId6"/>
    <p:sldId id="282" r:id="rId7"/>
    <p:sldId id="284" r:id="rId8"/>
    <p:sldId id="260" r:id="rId9"/>
    <p:sldId id="263" r:id="rId10"/>
    <p:sldId id="261" r:id="rId11"/>
    <p:sldId id="262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77" r:id="rId26"/>
    <p:sldId id="280" r:id="rId27"/>
    <p:sldId id="281" r:id="rId28"/>
    <p:sldId id="285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CBDE"/>
    <a:srgbClr val="8A495F"/>
    <a:srgbClr val="E3DF24"/>
    <a:srgbClr val="813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77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20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38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38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51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9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16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58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98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33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45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3C7EA-30EC-4B76-AD55-FE4DE928D402}" type="datetimeFigureOut">
              <a:rPr lang="nl-NL" smtClean="0"/>
              <a:t>18-5-2014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E7155-5BD4-4952-8C88-1077CF5D5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20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hyperlink" Target="http://www.soortenbank.nl/soorten.php?soortengroep=flora_nl&amp;menuentry=soorten&amp;selected=beschrijving&amp;id=2035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1.jpg"/><Relationship Id="rId16" Type="http://schemas.openxmlformats.org/officeDocument/2006/relationships/image" Target="../media/image35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7.jpeg"/><Relationship Id="rId4" Type="http://schemas.microsoft.com/office/2007/relationships/hdphoto" Target="../media/hdphoto1.wdp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hyperlink" Target="http://liedjes.famkleinvelderman.nl/kinderliedjes-s.htm#Schaapje,%20schaapje%20heb%20je%20witte%20wol" TargetMode="Externa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hyperlink" Target="http://liedjes.famkleinvelderman.nl/kinderliedjes-l.htm#Lammetje%20lammetje%20lammetje" TargetMode="Externa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rebbeveld.nl/" TargetMode="External"/><Relationship Id="rId5" Type="http://schemas.openxmlformats.org/officeDocument/2006/relationships/image" Target="../media/image46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91269"/>
          </a:xfrm>
        </p:spPr>
        <p:txBody>
          <a:bodyPr/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 dier zegt</a:t>
            </a:r>
            <a:b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 err="1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bèèèèèèèh</a:t>
            </a:r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0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3074" name="Picture 2" descr="http://www.norwich-market.org.uk/Medieval/popups/she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5067" y="0"/>
            <a:ext cx="5888764" cy="45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7621"/>
            <a:ext cx="12147335" cy="138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-LINKS 7"/>
          <p:cNvSpPr/>
          <p:nvPr/>
        </p:nvSpPr>
        <p:spPr>
          <a:xfrm rot="7873358">
            <a:off x="9502130" y="4716023"/>
            <a:ext cx="1214287" cy="490477"/>
          </a:xfrm>
          <a:prstGeom prst="leftArrow">
            <a:avLst>
              <a:gd name="adj1" fmla="val 23565"/>
              <a:gd name="adj2" fmla="val 50000"/>
            </a:avLst>
          </a:prstGeom>
          <a:solidFill>
            <a:srgbClr val="8A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LINKS 8"/>
          <p:cNvSpPr/>
          <p:nvPr/>
        </p:nvSpPr>
        <p:spPr>
          <a:xfrm rot="3276735">
            <a:off x="4607119" y="4716023"/>
            <a:ext cx="1214287" cy="490477"/>
          </a:xfrm>
          <a:prstGeom prst="leftArrow">
            <a:avLst>
              <a:gd name="adj1" fmla="val 23565"/>
              <a:gd name="adj2" fmla="val 50000"/>
            </a:avLst>
          </a:prstGeom>
          <a:solidFill>
            <a:srgbClr val="8A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6218268" y="4608557"/>
            <a:ext cx="285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Middeleeuwen</a:t>
            </a:r>
            <a:endParaRPr lang="nl-NL" sz="32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2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07916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hoedt de schapen?</a:t>
            </a:r>
            <a:endParaRPr lang="nl-NL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481" y="2030279"/>
            <a:ext cx="7799038" cy="34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14211" y="1122363"/>
            <a:ext cx="4411851" cy="907916"/>
          </a:xfrm>
        </p:spPr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Heideschaap</a:t>
            </a:r>
            <a:endParaRPr lang="nl-NL" sz="40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821837" y="1122363"/>
            <a:ext cx="4411851" cy="9079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eideschaap</a:t>
            </a:r>
            <a:endParaRPr lang="nl-NL" sz="40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966" y="2261578"/>
            <a:ext cx="3606342" cy="300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ANd9GcTAv_fAxlVjbjgHQnZISxOCA8SdkIvYVDFk5oE3tINbfZli6cd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433" y="2261578"/>
            <a:ext cx="3922649" cy="29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0" y="2261578"/>
            <a:ext cx="2761282" cy="2925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Kijk eens naar: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Licht/zwaar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loopt meer?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zit in de kudde?</a:t>
            </a:r>
          </a:p>
          <a:p>
            <a:pPr algn="l"/>
            <a:endParaRPr lang="nl-NL" sz="2000" dirty="0" smtClean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555" y="218122"/>
            <a:ext cx="7860122" cy="52318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48400" y="-15011400"/>
            <a:ext cx="6172200" cy="92202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74362" y="1503458"/>
            <a:ext cx="4411851" cy="1815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Heideschaap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grasmaaier</a:t>
            </a:r>
            <a:endParaRPr lang="nl-NL" sz="40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182" y="247972"/>
            <a:ext cx="5975070" cy="506794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4411851" cy="1815091"/>
          </a:xfrm>
        </p:spPr>
        <p:txBody>
          <a:bodyPr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Hulpjes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herder</a:t>
            </a:r>
            <a:endParaRPr lang="nl-NL" sz="40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4411851" cy="3085952"/>
          </a:xfrm>
        </p:spPr>
        <p:txBody>
          <a:bodyPr>
            <a:normAutofit fontScale="90000"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gaat het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het echt?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 zie je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je bezoek 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 de kudde</a:t>
            </a:r>
            <a:endParaRPr lang="nl-NL" sz="40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www.grebbeveld.nl/wp-content/gallery/2013-najaar/clemens-educat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958" y="415790"/>
            <a:ext cx="8114872" cy="47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4411851" cy="3085952"/>
          </a:xfrm>
        </p:spPr>
        <p:txBody>
          <a:bodyPr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Schaapskudde of maaimachine?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is zwaarder?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is sneller?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kan het dichtste om de bomen het gras kort maken?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jandewinkel.nl/images/upload/hero_r2b002982_942x458_jp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2877312"/>
            <a:ext cx="4693924" cy="232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29" y="218122"/>
            <a:ext cx="4696895" cy="23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4411851" cy="3085952"/>
          </a:xfrm>
        </p:spPr>
        <p:txBody>
          <a:bodyPr>
            <a:normAutofit fontScale="90000"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Schaapskudde of maaimachine?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nodig om een sloot over te steken?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is stiller?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is schoner?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ziet het er na afloop uit?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jandewinkel.nl/images/upload/hero_r2b002982_942x458_jp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2877312"/>
            <a:ext cx="4693924" cy="232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29" y="218122"/>
            <a:ext cx="4696895" cy="23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2919249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vinden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schapen lekker?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 natuurlijk! Maar ook: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ep 15"/>
          <p:cNvGrpSpPr/>
          <p:nvPr/>
        </p:nvGrpSpPr>
        <p:grpSpPr>
          <a:xfrm>
            <a:off x="4181856" y="309582"/>
            <a:ext cx="6733989" cy="5006130"/>
            <a:chOff x="5782666" y="309582"/>
            <a:chExt cx="5110163" cy="3284537"/>
          </a:xfrm>
        </p:grpSpPr>
        <p:pic>
          <p:nvPicPr>
            <p:cNvPr id="2064" name="Picture 16" descr="Vlierbloesem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568" y="389234"/>
              <a:ext cx="665163" cy="7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Rozebottel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8FAF9"/>
                </a:clrFrom>
                <a:clrTo>
                  <a:srgbClr val="F8FA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965" y="361453"/>
              <a:ext cx="736600" cy="77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braam-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AEE"/>
                </a:clrFrom>
                <a:clrTo>
                  <a:srgbClr val="FCFAEE">
                    <a:alpha val="0"/>
                  </a:srgbClr>
                </a:clrTo>
              </a:clrChange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099" y="309582"/>
              <a:ext cx="749300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19" descr="meidoorn-tekeni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8F8FA"/>
                </a:clrFrom>
                <a:clrTo>
                  <a:srgbClr val="F8F8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312" y="369130"/>
              <a:ext cx="7112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tekeni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E8E4E1"/>
                </a:clrFrom>
                <a:clrTo>
                  <a:srgbClr val="E8E4E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506" y="436740"/>
              <a:ext cx="5461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5782666" y="1118122"/>
              <a:ext cx="5110163" cy="2089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vlier	</a:t>
              </a:r>
              <a:r>
                <a:rPr kumimoji="0" lang="nl-NL" altLang="nl-NL" sz="1400" b="0" i="0" u="none" strike="noStrike" cap="none" normalizeH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</a:t>
              </a:r>
              <a:r>
                <a:rPr kumimoji="0" lang="nl-NL" altLang="nl-NL" sz="1400" b="0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roos	braam	     meidoorn</a:t>
              </a:r>
              <a:r>
                <a:rPr kumimoji="0" lang="nl-NL" altLang="nl-NL" sz="1400" b="0" i="0" u="none" strike="noStrike" cap="none" normalizeH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</a:t>
              </a:r>
              <a:r>
                <a:rPr kumimoji="0" lang="nl-NL" altLang="nl-NL" sz="1400" b="0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jonge eik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 descr="ANd9GcRkO0eBzw7u66hDs4LzxaXZXpg2Tuyl3sJpFpMEoxhLex1a_HU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7"/>
                </a:clrFrom>
                <a:clrTo>
                  <a:srgbClr val="FFFFF7">
                    <a:alpha val="0"/>
                  </a:srgbClr>
                </a:clrTo>
              </a:clrChange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385906"/>
              <a:ext cx="673100" cy="8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ANd9GcTMvO2kQ9jugWxYv8f7KTat05pS4yhyrdW5I0ANPepY8qp3xDmM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347806"/>
              <a:ext cx="6985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paardenbloem_tekenin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EEEFE9"/>
                </a:clrFrom>
                <a:clrTo>
                  <a:srgbClr val="EEEF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1347806"/>
              <a:ext cx="647700" cy="78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ANd9GcTZFU3vNgZpUsed8aa17mipe7sKJFYCIl564FGGl6cps0cGZLZU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700" y="1462106"/>
              <a:ext cx="673100" cy="67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ANd9GcTz3uOWCP8tgMSKF7YsYqH1s6RIkMEsga1bY-4cmYJA5t0qDpsakA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700" y="1347806"/>
              <a:ext cx="673100" cy="7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eermoes%20tekeni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490806"/>
              <a:ext cx="7239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brandnetel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900" y="2376506"/>
              <a:ext cx="768350" cy="98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cardam11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D1"/>
                </a:clrFrom>
                <a:clrTo>
                  <a:srgbClr val="FFFFD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863" y="2490806"/>
              <a:ext cx="61595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Citroengele honingklaver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D1"/>
                </a:clrFrom>
                <a:clrTo>
                  <a:srgbClr val="FFFFD1">
                    <a:alpha val="0"/>
                  </a:srgbClr>
                </a:clrTo>
              </a:clrChange>
              <a:lum bright="-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0" y="2490806"/>
              <a:ext cx="631825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ondsdraf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6ED"/>
                </a:clrFrom>
                <a:clrTo>
                  <a:srgbClr val="FFF6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700" y="2376506"/>
              <a:ext cx="74295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5791200" y="2186006"/>
              <a:ext cx="50292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herderstasje   weegbree          paardenbloem	     madeliefje         kamille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5789613" y="3289319"/>
              <a:ext cx="5029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0" u="none" strike="noStrike" cap="none" normalizeH="0" baseline="0" dirty="0" err="1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heermoes</a:t>
              </a:r>
              <a:r>
                <a:rPr kumimoji="0" lang="nl-NL" altLang="nl-NL" sz="1400" b="0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brandnetel        pinksterbloem          klaver	              hondsdraf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6404"/>
          </a:xfrm>
        </p:spPr>
        <p:txBody>
          <a:bodyPr/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Ja, een schaap!</a:t>
            </a:r>
            <a:endParaRPr lang="nl-NL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03" y="2138767"/>
            <a:ext cx="6462793" cy="31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januari-maart: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lammertijd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014" y="560164"/>
            <a:ext cx="11287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9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april: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kudde gaat weer uit grazen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014" y="560164"/>
            <a:ext cx="11287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Afbeelding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402" y="3457379"/>
            <a:ext cx="11588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15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juni: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schapen 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worden geschoren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014" y="560164"/>
            <a:ext cx="11287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Afbeelding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402" y="3457379"/>
            <a:ext cx="11588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Afbeelding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931" y="5375809"/>
            <a:ext cx="12493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september-oktober: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rammen mogen weer dekken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014" y="560164"/>
            <a:ext cx="11287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Afbeelding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402" y="3457379"/>
            <a:ext cx="11588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Afbeelding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931" y="5375809"/>
            <a:ext cx="12493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Afbeelding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934" y="3186428"/>
            <a:ext cx="12652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b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december-januari:</a:t>
            </a:r>
            <a:br>
              <a:rPr lang="nl-NL" sz="24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schapen grazen bij boeren in de wei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4648200" y="1262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014" y="560164"/>
            <a:ext cx="11287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Afbeelding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402" y="3457379"/>
            <a:ext cx="11588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Afbeelding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931" y="5375809"/>
            <a:ext cx="12493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Afbeelding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934" y="3186428"/>
            <a:ext cx="12652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067" y="27100"/>
            <a:ext cx="12192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0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726159" y="1408556"/>
            <a:ext cx="3175281" cy="3085952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Jaarkalender</a:t>
            </a: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draagtijd schaap: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maanden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4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mensen:</a:t>
            </a:r>
            <a:b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maanden</a:t>
            </a:r>
            <a:endParaRPr lang="nl-NL" sz="2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648200" y="1998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088" y="218122"/>
            <a:ext cx="5404104" cy="5396598"/>
          </a:xfrm>
          <a:prstGeom prst="rect">
            <a:avLst/>
          </a:prstGeom>
        </p:spPr>
      </p:pic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760" y="1573406"/>
            <a:ext cx="11287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Afbeelding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165" y="2856204"/>
            <a:ext cx="11588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Afbeelding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559" y="3921651"/>
            <a:ext cx="12493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Afbeelding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633" y="2345688"/>
            <a:ext cx="12652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Afbeelding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1870" y="795356"/>
            <a:ext cx="12192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ekromde PIJL-OMLAAG 7"/>
          <p:cNvSpPr/>
          <p:nvPr/>
        </p:nvSpPr>
        <p:spPr>
          <a:xfrm rot="19742492">
            <a:off x="3222362" y="396620"/>
            <a:ext cx="5815851" cy="1926848"/>
          </a:xfrm>
          <a:prstGeom prst="curvedDownArrow">
            <a:avLst>
              <a:gd name="adj1" fmla="val 10572"/>
              <a:gd name="adj2" fmla="val 50000"/>
              <a:gd name="adj3" fmla="val 25000"/>
            </a:avLst>
          </a:prstGeom>
          <a:solidFill>
            <a:srgbClr val="81C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1C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8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4281074" y="583666"/>
            <a:ext cx="4649566" cy="770764"/>
          </a:xfrm>
        </p:spPr>
        <p:txBody>
          <a:bodyPr anchor="t">
            <a:normAutofit fontScale="90000"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Liedje </a:t>
            </a: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luister hier de melodie</a:t>
            </a: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200" i="1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36719" y="1605078"/>
            <a:ext cx="6187441" cy="33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Schaapje, schaapje heb je witte wol?</a:t>
            </a:r>
            <a:b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Ja, baas, ja, baas, drie zakken vol:</a:t>
            </a:r>
            <a:b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Eén voor de meester en één voor de vrouw</a:t>
            </a:r>
            <a:b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één voor het kindje dat bibbert van de kou. </a:t>
            </a:r>
            <a:b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Schaapje, schaapje heb je witte wol?</a:t>
            </a:r>
            <a:b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nl-NL" altLang="nl-NL" sz="2400" b="0" i="0" u="none" strike="noStrike" cap="none" normalizeH="0" baseline="0" dirty="0" smtClean="0">
                <a:ln>
                  <a:noFill/>
                </a:ln>
                <a:solidFill>
                  <a:srgbClr val="81CBD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Ja, baas, ja, baas, drie zakken vol!</a:t>
            </a:r>
            <a:endParaRPr kumimoji="0" lang="nl-NL" altLang="nl-NL" sz="2400" b="0" i="0" u="none" strike="noStrike" cap="none" normalizeH="0" baseline="0" dirty="0" smtClean="0">
              <a:ln>
                <a:noFill/>
              </a:ln>
              <a:solidFill>
                <a:srgbClr val="81CBD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7"/>
          <a:stretch/>
        </p:blipFill>
        <p:spPr>
          <a:xfrm>
            <a:off x="425027" y="1515486"/>
            <a:ext cx="3455616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4281074" y="583666"/>
            <a:ext cx="4649566" cy="770764"/>
          </a:xfrm>
        </p:spPr>
        <p:txBody>
          <a:bodyPr anchor="t">
            <a:normAutofit fontScale="90000"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Liedje </a:t>
            </a: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luister hier de melodie</a:t>
            </a: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2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200" i="1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36719" y="2124836"/>
            <a:ext cx="618744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 smtClean="0">
                <a:solidFill>
                  <a:srgbClr val="81CB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Lammetje</a:t>
            </a:r>
            <a:r>
              <a:rPr lang="nl-NL" altLang="nl-NL" sz="2400" dirty="0">
                <a:solidFill>
                  <a:srgbClr val="81CB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lammetje, lammetje,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81CB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 toch eens over mijn dammetje,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81CB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Lammetje zoet, lammetje klein,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2400" dirty="0">
                <a:solidFill>
                  <a:srgbClr val="81CB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 je wel mijn vriendje zijn</a:t>
            </a:r>
            <a:r>
              <a:rPr lang="nl-NL" altLang="nl-NL" sz="2400" dirty="0" smtClean="0">
                <a:solidFill>
                  <a:srgbClr val="81CB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nl-NL" altLang="nl-NL" sz="2400" dirty="0">
              <a:solidFill>
                <a:srgbClr val="81CBD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" y="1354430"/>
            <a:ext cx="3183791" cy="365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194304" y="583666"/>
            <a:ext cx="5736336" cy="770764"/>
          </a:xfrm>
        </p:spPr>
        <p:txBody>
          <a:bodyPr anchor="t">
            <a:normAutofit/>
          </a:bodyPr>
          <a:lstStyle/>
          <a:p>
            <a:pPr algn="l"/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 gauw, bij de kudde!</a:t>
            </a:r>
            <a:endParaRPr lang="nl-NL" sz="2200" i="1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665" y="1354430"/>
            <a:ext cx="5653463" cy="317124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890016" y="4686274"/>
            <a:ext cx="10046208" cy="7707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Kijk voor meer foto’s en leuke verhalen over de kudde op</a:t>
            </a:r>
          </a:p>
          <a:p>
            <a:r>
              <a:rPr lang="nl-NL" sz="4000" i="1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www.grebbeveld.nl</a:t>
            </a:r>
            <a:endParaRPr lang="nl-NL" sz="2200" i="1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1026" name="Picture 2" descr="http://www.spreekbeurten.info/wereldkaart.gif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14" t="952" r="2231" b="43076"/>
          <a:stretch/>
        </p:blipFill>
        <p:spPr bwMode="auto">
          <a:xfrm>
            <a:off x="2851687" y="3576"/>
            <a:ext cx="8930587" cy="52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2816257" y="0"/>
            <a:ext cx="701858" cy="2107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LINKS 8"/>
          <p:cNvSpPr/>
          <p:nvPr/>
        </p:nvSpPr>
        <p:spPr>
          <a:xfrm rot="20090264">
            <a:off x="5858450" y="2827076"/>
            <a:ext cx="2396511" cy="616355"/>
          </a:xfrm>
          <a:prstGeom prst="leftArrow">
            <a:avLst/>
          </a:prstGeom>
          <a:solidFill>
            <a:srgbClr val="E3D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-LINKS 10"/>
          <p:cNvSpPr/>
          <p:nvPr/>
        </p:nvSpPr>
        <p:spPr>
          <a:xfrm rot="1938065">
            <a:off x="4485836" y="3315357"/>
            <a:ext cx="1479088" cy="490477"/>
          </a:xfrm>
          <a:prstGeom prst="leftArrow">
            <a:avLst/>
          </a:prstGeom>
          <a:solidFill>
            <a:srgbClr val="E3D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LINKS 11"/>
          <p:cNvSpPr/>
          <p:nvPr/>
        </p:nvSpPr>
        <p:spPr>
          <a:xfrm rot="273954">
            <a:off x="4110127" y="3981760"/>
            <a:ext cx="1479088" cy="490477"/>
          </a:xfrm>
          <a:prstGeom prst="leftArrow">
            <a:avLst/>
          </a:prstGeom>
          <a:solidFill>
            <a:srgbClr val="E3D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223041"/>
          </a:xfrm>
        </p:spPr>
        <p:txBody>
          <a:bodyPr/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heet een groep schapen?</a:t>
            </a:r>
            <a:endParaRPr lang="nl-NL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031" y="4595436"/>
            <a:ext cx="1252780" cy="6081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266" y="5051901"/>
            <a:ext cx="1252780" cy="608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712" y="3754308"/>
            <a:ext cx="1252780" cy="6081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152" y="4212105"/>
            <a:ext cx="1252780" cy="60813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046" y="4703896"/>
            <a:ext cx="1252780" cy="60813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220" y="3992897"/>
            <a:ext cx="1252780" cy="60813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077" y="5024115"/>
            <a:ext cx="1252780" cy="60813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780" y="3871203"/>
            <a:ext cx="1252780" cy="60813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63770"/>
            <a:ext cx="1252780" cy="60813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1" y="4216205"/>
            <a:ext cx="1252780" cy="60813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16" y="4672670"/>
            <a:ext cx="1252780" cy="60813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062" y="3375077"/>
            <a:ext cx="1252780" cy="60813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02" y="3832874"/>
            <a:ext cx="1252780" cy="60813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96" y="4324665"/>
            <a:ext cx="1252780" cy="60813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570" y="3613666"/>
            <a:ext cx="1252780" cy="60813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427" y="4644884"/>
            <a:ext cx="1252780" cy="608130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130" y="3491972"/>
            <a:ext cx="1252780" cy="60813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50" y="3984539"/>
            <a:ext cx="1252780" cy="60813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482" y="3696092"/>
            <a:ext cx="1252780" cy="60813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717" y="4152557"/>
            <a:ext cx="1252780" cy="608130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163" y="2854964"/>
            <a:ext cx="1252780" cy="608130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603" y="3312761"/>
            <a:ext cx="1252780" cy="608130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497" y="3804552"/>
            <a:ext cx="1252780" cy="608130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671" y="3093553"/>
            <a:ext cx="1252780" cy="608130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528" y="4124771"/>
            <a:ext cx="1252780" cy="60813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231" y="2971859"/>
            <a:ext cx="1252780" cy="608130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451" y="3464426"/>
            <a:ext cx="1252780" cy="6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062728"/>
            <a:ext cx="9144000" cy="1282675"/>
          </a:xfrm>
        </p:spPr>
        <p:txBody>
          <a:bodyPr anchor="t"/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kudde!</a:t>
            </a:r>
            <a:endParaRPr lang="nl-NL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031" y="4595436"/>
            <a:ext cx="1252780" cy="6081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266" y="5051901"/>
            <a:ext cx="1252780" cy="608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712" y="3754308"/>
            <a:ext cx="1252780" cy="6081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152" y="4212105"/>
            <a:ext cx="1252780" cy="60813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046" y="4703896"/>
            <a:ext cx="1252780" cy="60813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220" y="3992897"/>
            <a:ext cx="1252780" cy="60813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077" y="5024115"/>
            <a:ext cx="1252780" cy="60813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780" y="3871203"/>
            <a:ext cx="1252780" cy="60813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63770"/>
            <a:ext cx="1252780" cy="60813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381" y="4216205"/>
            <a:ext cx="1252780" cy="60813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16" y="4672670"/>
            <a:ext cx="1252780" cy="60813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062" y="3375077"/>
            <a:ext cx="1252780" cy="60813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02" y="3832874"/>
            <a:ext cx="1252780" cy="60813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96" y="4324665"/>
            <a:ext cx="1252780" cy="60813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570" y="3613666"/>
            <a:ext cx="1252780" cy="60813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427" y="4644884"/>
            <a:ext cx="1252780" cy="608130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130" y="3491972"/>
            <a:ext cx="1252780" cy="60813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350" y="3984539"/>
            <a:ext cx="1252780" cy="60813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482" y="3696092"/>
            <a:ext cx="1252780" cy="60813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717" y="4152557"/>
            <a:ext cx="1252780" cy="608130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163" y="2854964"/>
            <a:ext cx="1252780" cy="608130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603" y="3312761"/>
            <a:ext cx="1252780" cy="608130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497" y="3804552"/>
            <a:ext cx="1252780" cy="608130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671" y="3093553"/>
            <a:ext cx="1252780" cy="608130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528" y="4124771"/>
            <a:ext cx="1252780" cy="60813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231" y="2971859"/>
            <a:ext cx="1252780" cy="608130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451" y="3464426"/>
            <a:ext cx="1252780" cy="6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9217" y="1122363"/>
            <a:ext cx="11870863" cy="1392238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heet een:</a:t>
            </a:r>
            <a:b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4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vaderschaap   moederschaap   babyschaap</a:t>
            </a:r>
            <a:endParaRPr lang="nl-NL" sz="4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13314" name="Picture 2" descr="http://www.grebbeveld.nl/wp-content/gallery/2014-lammertijd/20140127_1652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5185" y="2734757"/>
            <a:ext cx="3482669" cy="27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857" y="2734756"/>
            <a:ext cx="2926223" cy="27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" y="2734756"/>
            <a:ext cx="3609222" cy="27549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9217" y="1122363"/>
            <a:ext cx="11870863" cy="828357"/>
          </a:xfrm>
        </p:spPr>
        <p:txBody>
          <a:bodyPr>
            <a:normAutofit fontScale="90000"/>
          </a:bodyPr>
          <a:lstStyle/>
          <a:p>
            <a:r>
              <a:rPr lang="nl-NL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heet een:</a:t>
            </a:r>
            <a:endParaRPr lang="nl-NL" sz="44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19" y="5150379"/>
            <a:ext cx="12192000" cy="1678712"/>
          </a:xfrm>
          <a:prstGeom prst="rect">
            <a:avLst/>
          </a:prstGeom>
        </p:spPr>
      </p:pic>
      <p:pic>
        <p:nvPicPr>
          <p:cNvPr id="13314" name="Picture 2" descr="http://www.grebbeveld.nl/wp-content/gallery/2014-lammertijd/20140127_1652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5185" y="2033717"/>
            <a:ext cx="3482669" cy="27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857" y="2033716"/>
            <a:ext cx="2926223" cy="27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" y="2033716"/>
            <a:ext cx="3609222" cy="2754968"/>
          </a:xfrm>
          <a:prstGeom prst="rect">
            <a:avLst/>
          </a:prstGeom>
          <a:ln>
            <a:noFill/>
          </a:ln>
        </p:spPr>
      </p:pic>
      <p:sp>
        <p:nvSpPr>
          <p:cNvPr id="5" name="Rechthoek 4"/>
          <p:cNvSpPr/>
          <p:nvPr/>
        </p:nvSpPr>
        <p:spPr>
          <a:xfrm>
            <a:off x="1064189" y="4800095"/>
            <a:ext cx="10243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sz="40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                         ooi                 lammetje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6652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37814"/>
          </a:xfrm>
        </p:spPr>
        <p:txBody>
          <a:bodyPr/>
          <a:lstStyle/>
          <a:p>
            <a:r>
              <a:rPr lang="nl-NL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producten levert een schaap?</a:t>
            </a:r>
            <a:endParaRPr lang="nl-NL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082" y="3180333"/>
            <a:ext cx="4213599" cy="20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www.streeketers.nl/userfiles/image/2126270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359" y="697421"/>
            <a:ext cx="2241466" cy="16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7" y="218122"/>
            <a:ext cx="2291576" cy="6840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566"/>
            <a:ext cx="12192000" cy="16787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082" y="3180333"/>
            <a:ext cx="4213599" cy="2045384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QREhUUEhQVFRQXFxcWFRcXFxgXGBUVGBcWFhcVGBYYHCggHxolHBQXJDEhJSkrLi4uFx8zODMsNygtLisBCgoKDg0OGxAQGy8mICQvMDAsLC8sLCwsLCwsLSwtLCwsLCwsLCwsNCwsLCwsLCwsLCwsLCw0LCwsLCwsLCwsLP/AABEIALcBEwMBIgACEQEDEQH/xAAcAAEAAgMBAQEAAAAAAAAAAAAABQYCAwQBBwj/xAA6EAABAwIEAwYEBAYDAAMAAAABAAIRAyEEBRIxBkFREyJhcYGhMpHB8BRCsdEjUmJyguEHM/EVFiT/xAAaAQEAAwEBAQAAAAAAAAAAAAAAAgMEAQUG/8QALhEAAgICAgECAwYHAAAAAAAAAAECEQMhBDESQVETInEyQmGBofAFFDNSkbHh/9oADAMBAAIRAxEAPwD7giIgCIiAIiIAiIgCIiAIiIAiIgCIiAIiIAiIgCIiAIvJXqAIiIAiIgCIiAIiIAiIgCIiAIiIAiIgCIiAIiIAiIgCIiAIiwrv0glG6CVmZKAqJzButpFzbnzBXBk2L7N4YT3DYA8jyVayWW/D1ZI4/OmUn6DE8yTEHouJ+cv1EEgdICjuNcnJa6oLgmfEf6XBgcQK1JrhZzO64cwR9FS8kvJxZvXHx/AWSO/cn63E7abYcJffwEWuo7BcUGs8gEgj7hR+Z0RUpk7OA5c/BV/L64puFue/MeBVM8s7ps14OJhnicorZ9OyzHuc7S8gzsfHouLjHP8A8LTAb8btvBvMqMoVyHNI2s4FSPG+WDEYU1GAGpTHaUz1Au5vkR9FojJuLrs81QhHNHzWjl/GCtSbWYdxPiDzBW/A529oIcNYB57wqXwZmJh1M3aXam9RqO36e6sbDDr7fd1QpNO0a8+FRfi/yLhgsY2q2W+o5hdCp+W4zsawn4XWP7q4LXjn5I8vJDwYRCVw4vMNNmDUfOym2l2RjFydI7lqrYljPic1vmQFBVMbiHmJbTHON/dQeaZca7uzDnOcTP2TZUvN7I1Q4n98q/UvoMr1cWT4Q0aTWOMkD5eA8F2q5GRpJ6CIi6cCIiAIiIAiIgCIiAIiIAiIgCIiALxzZEFeogImq0h4HTbxEKGzShDpFwbjwVkzClIDhu0z6KPczWHjnu3y5rNL5XRri/JWdWDf29CHXMaXecbr5+8HDYgxOl3dcPVWnJMZ2dTSdnGD58j87eqjON8ABUnYVBb+8b+36FQy7iprtGrhupyxPqSDHhro+yFXs0yp7K50NLmWdOwDTzk2+ypfJsvq1GMNSW6ZF9y0GxPRTmLwrX09DmktF5nePDoo5HGSJ8bJLjzcfToicnrAt0SNTfVW3JqmukWnlLT5FfPcFhBSxRPaTyABkdZlXLh3EfxHN6ifUf8AqswMo5kVdr6nzIf/AJcVUp7EPLPSSW+6uevU1rt5CqX/ACSzsswcRs4Nd6wB+6suSM7Wm3Tcbz739VW9SaNuX5sMJntGuKjQeYsfMK00c7a2m2bviIHUWVTGVHDtc6pUjW5xa1oE3M7m1l7TxrGthk+Lt3H/AC2Hou45OJnzYozdronqmZufvIkxABPzjZYVcW2nuY8T9FpyjEAwOV/fxK8xWQGuQG/CCO84/oOZRynI4o44PekbMDRrYh1w5jIkOIiRPIdfNWTB4FlL4RcgAk3JW+mzSAOgA+SyWmGNRMGXM5/ggiIrCkIiIAiIgCIiAIiIAiIgCIiAIiIAiIgCIiA8IlQ3wkEflJafe6mlE4h2mrUHVgcPS0j5eypzLSZfhfaIfMKOioY53aVyVc6bicQ1rmnVTBDQebiLuI2jxUzmDO0pNfH0VJx1B+HxHbNEmo2GxJMje3XZUv8AQ04+99oueIxQosBqWnYdT0UXjcVUexxLizuu0hvIwSJP0VAxPElXEPpsc86GukA/muL+W6+iAiAdwACfERf2JUUrLsmOWGm+2fM8vzJ1PEy4gioBufzDYyfkvoeU4vTVY+CQJkC5uCPqqhTynDuq6i7tIdZtwB+5VzwFIkbBjOSlFOJPlZIZKo35hgKWJrCtVpguA0hp71hNyNpvzUvhhAhrQB4qCxWeUKNmnWW7xeD4nZR+X8TOxVUsbZokHziYC75ozfDnJV6In87wzalJ4cRMEAmwHRQPDmWUjoaZczWR8/HpKjeMcYWMsY2v67KQ4SqTT8nfsofe2XNSWGk9H0DDYKnTEMY1o8B9VvQItx5LdhERAEREAREQBERAEREAREQBEXk8ufRAeovCY3XoQBEWL3hokmEBkii2ZuHucynEg8zMjqI5LRWzzSYOmefKPdR80W/Bn7E2igK+fS09m5oI5uBj5kQq3iuInau/iqYH9Ak+hXXJI7HDJn0F1QDcqFzKrqe0jo5v+JC4sA7uip3jqHc17mdnQfBZ4irDg2ZeGkn1gLPlnekX4cVSs24OrNFzTyGx3AVcxVRratKq92ltMkx1P5RPJTeW1NXa9dKq/EGBfiKZpMID3FsE7CHCT8pUIbiWyXjl/fqigZwwMxDCPhLgQeo1L6tpuB+XQAfkvnWY4MGtQbquKgaD1AMyB4x7r6MRDo8AmPo1/wARd+BRcDiqeBNU1TqcHODG2JIBgDz2Vmy3MXV6dOo4QHidPJvQL55xrTAxL3bd8mP7QJ+Zk+qvOTNLcOz7gQl2VZsahBP3KpxTXNKs5jI0aRUJH9RMD2PyU5/xowvZUqTsX+4EKpcQM01ajdzVqOIvsA6APvqvo/DGW/hsGxn5j3n+ZvHoueJbkkoYvqV3/kOoQxs8z9/qpvJK5w+Fa6Jc656NsofjfDl7qAJAa4uE/wBQIIB8wpTE4ktoaGwRAmVCWkdilOEF/k+nZdiBUpscOYE3mDzE+a6V8ayjiWth32dI2INwY5R9V9cy3GCtSZUbEOAPkeYWvFk81R5vL4ksDvtM6URFaYwiIgCIiAIiIAiIgCIiA1YrEspNL6jg1o3JsAqdn+c4OvD6WL7HEUwezqNDo6ljgRDmHoVb8ZjKdIA1XtY0kNlxgSdhJsuLiBrXYd4NA4kOEdm3T3p2MkgAeKryW00jjKdhOORiqDqTy2hiQJbcdnWjdt9tQkaT1sVty/iksoUKJmXYcv1zJGmo5gEeTV87xeS1QW1KbTWaKhBotFSq6mxrjZ1RrI63m1lIcG5KcXWqdp2lGkxkdzd1wSJPMidli88jr3OQ8m0fWMHmjnVKryYw1NoYHG2uqJNQjwFm+c9FVc+4mdX7jBFOZvuT+3guHMsz7V/ZgltJg006Y+FoAtPjb9VGVqd7XHh+itlkbVH0HD4MYfNPb/0dlLFFrxpcfEzEzvEHxXRj6bnd8ut5e9lGUiDyMrsoYgkwTAsCdonw+91Vb9DfKCsis2xLQ2BqjmTAn0WjhTLhjMSxsHQzvVZ6TYf5bfNTOZ8PObpqVnNcxwlrWyN9v3UlwzUosY+lRb3nP753NrAT0AEeqKW9lWWK+HePr3LTjMW0A1OTAQ3z8FWeGsf2z8TUM20AeXePuVp45zkMo9kww9xAjnpi5+iy4Yy80sG5xImpDhBm3KfHdSvtmHHjSj9ScybFCpVqBrY7h/UDZQ2YP0uPWDddvCtSKxkiHM7vibSPMLkzjDd8jrI+ani3Er5cVDLrrRSadftcSxp2a9onmL9V9Hzd2hjP5jYeXM/fVfN8r4exbqxqaOzkxLyALW1Nm5mN/FXPG4kwwOcHFjQ0kczBJPv7JGJPmTi+mULi5zTVAdEmoQfIj/avGC/6WxtC+f8AG7ZxDCBLXMBt/OCQfop/LMze2g1rhe8SppU9kM7eTHHxK3nbiMb3xYOkepJBX0PL8+a+gCfiBg+PjHoqNm4fUe1z2gRYFsEx4kLpwtXu2t67n6lRtJlk8byY0mdvFdVuIYwXD2P1N6ETefRbsGx9YRqIaBtEe5XHh6Rc7ZxPQEiPkrBhsG+2oaBHL4vOVz7TH9ONWa6GR0mmSTyO8+l4U7hsd2bNLXupgcmtj5xP0WlmEsAZdGxdf5rbRwkmNuY6T0ViVGeeRS7dnVQ4iq0yJeHjxH1Vmy3OG1QJsVUDgibWXRhcOWFSUmZ5qLLzK8lR+WYvW2D8QsZ/VdepWJ2ZmqdG3Umpa9SalI4bJRatS9QG5ERAERR2b5gaBpGB2bnhlQ/yhwgH5xK43SsEXxhi3OouZh6lBzxIfRe5s1GQQWgk91/SQvneUZ5Uw7YoYrSNQa/DVmntGEmO5+Uj+oEeIV44s4QGJ1aGYdjIJOmgHVnHchr9QAJXy/iPBYOiymaBrmpJDm1BdpEQQALGbRPLZYeRflfRXInKHGVWm+pqMNqghwmweYGto5SRf+4rflmP7DBamO7z3mTzEkD2gqo5iC57dPN354t4O2EribmbxSdTc4G5MzN5kqjBKTVs0cOXzq0WjB4wa7d7qZi/mu/tNQJDYj3/AN81WcjqO6ja0gK2NaT05EEWvZaGj6SLNFIEaiBaIvyPWFqrOjSfKfJdVej6E7W5k9ei53TBtsIIjxUKpmhO0XPiGiXUabREdm0/IKs5K9uEdWqv/k7nmSdXnsPmpfh/Fuq0XNeWgUwGgnnJ7rSSoTjvCj8N2jXHuloLOhuCVKXdmTBqLwS9/wDpSM1zU1a+snnZfRuF+1/CCSHAg6bbN3AJ63Xx8BzngNu4kAeJNgv0TwxgmYXBtY5wAiDqI35381Jw1RHk5FjinV7K9h8vq03Ne2CAAdJsTNyPNa+IcxDHxuTcD3XuPzUBxMlwk7GBbYKTyMUjNQ9nJAkuvA5wB5qMJexVyYylFSmQOZ5zUfp0t0QIl25/tbuoTEVJFi49eUfQKyZxkj6jy/DuZUpz1I0Hpp5qLbwvXeO88Ky2Z4/DRWcVWk7W8P3WkOJ+7q3f/T3Tdwib2vClMLw7RpGdOo+N1Gmy558cFoo+FpVPyg+n1Upg8oe9w1NLRzMQrmKImzfJdP4b5qaw+7M8ubfSOHBYBrQIH0spF9MLXrixgLmrZpTG7h6FWqUYoyNTmzqFGYjrH2V0U8LF/S/JQ1TiGnENmBv4+q43cTvcdLAwDxM+pVcsq9C+HFm+y0mkIkwsC2BKqlTiCoJaCyeRC0Pzeo4XcFzyssXFkXHDYgUypuhXa9oc0gg9F8sfUqOMyfeysPA+MeHOpvMh0ls9W2Pt+i7CVOiOfjfI5XtF2RYal7KvPOMpRYoug7ERF04FH5+Gfh6naBxZF9I1ED+aBvG67qhIBIEmDAmJPSVU8w4mxTAR/wDH1pIiRUpwJ6OEgqGSSSpnGyLy7i4YcuGJeXUixradVneDgNUPB8iAT1F1Qs/xhxFapUMhpdLHkQTpjSTAjVbdSLsixlYvdUpPYw3IJp7xAIDSO9G55qMwtPTqpP0kN1aXTZs7n57Lypub+WX5FO3pkfj6bi3WWnQ64i99jA6T7Fa8Plbq9Fhp0S2J1P1/9hm2lnUbK9V8vdXoU204aWARM3bEQSOdhdQGK/FYfuikzSNg3l9+StxY2vTXuXRj4ypmWVZIadIPa6JGzvikGCPYqSwjSXllSWGCR4jwv92Vvy3KhiKNGqWaXvaHPDesc1F54xgEjvFpg2g/3X8lNOS7Po+PkU0op2zThqzSCHNlogA6r9Jj6LixYbMsJIPXqvMJimHUGggkixs48onaxWh9RxJBtHLkPuFNq0aIrxkTuQ0QWGbB1QCTt3REx/ko/wD5IxbaeGqBomXgSfEySI+7qw0mNFPDNaJIIc7ydcuXNx3lD8ThqlKkAXOjQTa7XAkSeo5qLRmWRfFTf4lQ4T4ZFIMrucKjnsa+nAgM1Nm8m7gOam8ZmJqeQADfALqwGG7PD0aQZocKQLhJJaWsFiT/AJKvUzeFx7NONqW2ST9Lt272EHy+ilMprMFakRpc140Fp/K4Wkj5fMqDp9CRa8nnC8aCCHA94GQB1G6LR3JDyVWfQq2HqMdrGkAbiIkLOjXY4mLTeDyK9yfH/isOHmNV2vA6g/UQfVcHYaX+uy10mtHzs7TafaJOoxpWp2HEWgrDFV2sZJcAYsqlic+e9xh2lvODB8Cq5uMSeHFPJ9CYznGtw4nn05qsY3iGpV+AaAPu5XPj6vauGupq5DmYF4j1TS0WEmB8RG/oqpTb0ehi48Ibe2aGve6QXiehKxOHMSAN7wJn1JXr8WBuCeXReMryfh/8XEi9r1oyZiHsBAMA8rX9FrEjaL+62lwiwgrAOPh7rvidMGybc10U6WowNliXkxquBaenSPmpbAYS1xBlSUbZCc/FGFBpkDwurFktGKrDAnvT5EH6rkw2EvMKbwNMBzT6BX+Ko87Llb0S6yCxXrQpmEyRZhiLtHDpREXTgWp9Ju591tWLmoD5lx9isX8HaMpse7TRp0dRq1f7nGNIjeFWMXwx2FJhedVZ7gI3a2fHmdpPivs9fLqbnh72gvaCA6LgHcD5LjzHJKNcsL2/AZb7b/JZZ4G7d7IeOys4OhAhuwA+W30Xe3KhUAkKwHAs5NA+vmtrKQGyshjcY0y9yTdnNl2CdTp9mD3eXIidxK4sVkbexeAxrny4tJMFx5BzoU2FiV140y2GWUXaZQMDgK1J7SaRIB2gG0lbRlnb1HudTLHExoI0gt5FpjfeVeAxeCkAVBYqNkuc5brZC4TCOaWB0EtYGz/UQBb0ErbxDUFPCOJJEC0AST09SuysC1wMEidxyMRKovG9TEVn9xpY0SBNyZ5wLfNQa1SI47nNSfS2ZZHXNdgcY1aajXc/hDgG+ektuoZtKHW/T2W3gjAuoueDJ1EOn+raPWfZeuYQ4i4IO0GZVTVaPVwz8m3+/UxqU+UR981rA70Ecxsujsz8+c/OVrc0crn9VBGiy08C4kMqvpTZwkDlqE7eMH2UlnuIbSJP3KrvBjf42wPdMbWdYgrziCjUFYh8w64M8/JW/EcY0ebPjRycl2/S/qQWOx76lQ946fBb2Nplo0jU42kyL8rLkqYXQSHGR+UC/wA0pSDpJiR0ufCyglZqlFLo6S9rCDYv222HT/a1Yl463O8SduSwfSh3OfFYUqJqPhoMn2hTqtEK9TUGlx+kLeaWkC/K/wA1vofw5I+IgiTs0bE+cIw90zfopUQ8/Y52u081ue3mOgP6LF0ESQpXC4HWJdvAEcoAXErOSmo9nLl+F1AzyghWHDthptJsB6LGhl4mwAFp32ClaZY2wGo84urYqjDnzKT0YYXDOdvZSdCiARHJY0WPOzQ0eO/yCkMNh4F7nqrEm2ZJTVGLGyuhlNbAxZKwobMdKLJEOBERAEREBpcZWBC21LbLWgPCskDVk1iAxSF6i4TMYXhWa8IQ6YuaozF4EO3ClVi9qi0TjJogsPhmscDFvuPeFF5zq16n09M7PBs63laytZog7rlzvAOrUezDoFjI3tsPJVSho04cyjNWUA03Ns4S2bEfXqud1Ih0iw8p9lN4/J6tJswXM+Zb4kCfmoym6ZEwd/TqFmcWj3MeSM1aYyisKVanUH5XDWOcbEjrabKycVVv4lhOprdJ8xM+Sg8Fh31naWCXbki1vE8lL8S0astltmgNDr9OZ67rt/LRRkjH+Yi73TKfi2FwkEzuSbD0XFJcLTbntCsDcKXgtNiTJkcvvkuZ+DYCCNJPskdGidHJhGk7vAK7qlM0f4kzIgeZmVpaOzedTbey25s7utLbtMx4TH36q1LVmWVt16Mj+0J3uOfmvQ2BPiF68W8bKTynLHVBLwWidjuQiTZVPJGC2eYKkCQT5qyUKZIgNt42WeCyxrdh6ndTFDCrRHHR5eXkOT0c+HwdriVIUcOByW6nShbQFNIzNtnjGLcwLEBZhdZw9REXAEREAREQBERAeFqxe2yzRAY0xZZIiA1PCxW2oFpXCSMkWMr2UOmQXjl6CvCgPNK8c1ZrxDtnNUoSofG8OU3mQNLr3b49QrDC9AUXFPsshmlDaZH5RR7FoYWjb4gNz4812Y2h2jC21wY8DyK6QtT6AJnZw2I3Tw1RW8jcvL1KLmWVPpiKkmdiNvZRBykvcGtkEefei6vucZMa0fxCI63E9Y6qLpcN1Wv1CsPHu/7Wd4Xej2cXOXh8z39Cr9kW2qCQJkgiRb91z4o63BrGwBtG5HIlW13CYJ7zyZ3FrqRw2RNZsP3+alDFL7xXl52NfZ7KxlmTXDnCT7BWTC4KFJU8IAt7aS0pV0eXPI5u2c9KhC6WsWWlZQulRiAswF6AvQEAAXqIuAIiIAiIgCIiAIiIAiIgCIiALS9i9RDqMIRoRFw6ZLE7oiHWeykoiA9lJREBk1yzlEQizEleIi6AvF6iAIiLpwBZBEQGSIi4AiIgCIiAIiID/9k="/>
          <p:cNvSpPr>
            <a:spLocks noChangeAspect="1" noChangeArrowheads="1"/>
          </p:cNvSpPr>
          <p:nvPr/>
        </p:nvSpPr>
        <p:spPr bwMode="auto">
          <a:xfrm>
            <a:off x="1192604" y="2087293"/>
            <a:ext cx="2376211" cy="237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2" name="Picture 4" descr="http://maisonmoes.nl/files/2013/04/lamsvle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152" y="3180333"/>
            <a:ext cx="2463639" cy="16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0.gstatic.com/images?q=tbn:ANd9GcSnhExZx7jf0NBOfE2mSFtLUvPqM3TsNyT1vQKoJpD0c_uUsCM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011" y="268102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ebshop.udea.nl/%7Ewebshopimages/images/871481188896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6615" y="145034"/>
            <a:ext cx="1350884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meesterbrein.com/images/poep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039" y="1155266"/>
            <a:ext cx="2349952" cy="149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JL-LINKS 13"/>
          <p:cNvSpPr/>
          <p:nvPr/>
        </p:nvSpPr>
        <p:spPr>
          <a:xfrm rot="273954">
            <a:off x="3038502" y="3485850"/>
            <a:ext cx="789880" cy="490477"/>
          </a:xfrm>
          <a:prstGeom prst="leftArrow">
            <a:avLst/>
          </a:prstGeom>
          <a:solidFill>
            <a:srgbClr val="8A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-LINKS 14"/>
          <p:cNvSpPr/>
          <p:nvPr/>
        </p:nvSpPr>
        <p:spPr>
          <a:xfrm rot="4600639">
            <a:off x="5143769" y="2609791"/>
            <a:ext cx="789880" cy="490477"/>
          </a:xfrm>
          <a:prstGeom prst="leftArrow">
            <a:avLst/>
          </a:prstGeom>
          <a:solidFill>
            <a:srgbClr val="8A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-LINKS 15"/>
          <p:cNvSpPr/>
          <p:nvPr/>
        </p:nvSpPr>
        <p:spPr>
          <a:xfrm rot="6648405">
            <a:off x="7557442" y="2860758"/>
            <a:ext cx="789880" cy="490477"/>
          </a:xfrm>
          <a:prstGeom prst="leftArrow">
            <a:avLst/>
          </a:prstGeom>
          <a:solidFill>
            <a:srgbClr val="8A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LINKS 16"/>
          <p:cNvSpPr/>
          <p:nvPr/>
        </p:nvSpPr>
        <p:spPr>
          <a:xfrm rot="10553987">
            <a:off x="8078540" y="3696473"/>
            <a:ext cx="789880" cy="490477"/>
          </a:xfrm>
          <a:prstGeom prst="leftArrow">
            <a:avLst/>
          </a:prstGeom>
          <a:solidFill>
            <a:srgbClr val="8A4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929475" y="2690627"/>
            <a:ext cx="1518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</a:t>
            </a:r>
            <a:endParaRPr lang="nl-NL" sz="32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605007" y="115219"/>
            <a:ext cx="1518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melk</a:t>
            </a:r>
            <a:endParaRPr lang="nl-NL" sz="32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7478664" y="605342"/>
            <a:ext cx="1518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</a:t>
            </a:r>
            <a:endParaRPr lang="nl-NL" sz="32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9546905" y="2711078"/>
            <a:ext cx="1518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813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vlees</a:t>
            </a:r>
            <a:endParaRPr lang="nl-NL" sz="3200" dirty="0">
              <a:solidFill>
                <a:srgbClr val="813B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168</Words>
  <Application>Microsoft Office PowerPoint</Application>
  <PresentationFormat>Breedbeeld</PresentationFormat>
  <Paragraphs>55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Welk dier zegt bèèèèèèèh?</vt:lpstr>
      <vt:lpstr>Ja, een schaap!</vt:lpstr>
      <vt:lpstr>PowerPoint-presentatie</vt:lpstr>
      <vt:lpstr>Hoe heet een groep schapen?</vt:lpstr>
      <vt:lpstr>Een kudde!</vt:lpstr>
      <vt:lpstr>Hoe heet een: vaderschaap   moederschaap   babyschaap</vt:lpstr>
      <vt:lpstr>Het heet een:</vt:lpstr>
      <vt:lpstr>Welke producten levert een schaap?</vt:lpstr>
      <vt:lpstr>PowerPoint-presentatie</vt:lpstr>
      <vt:lpstr>PowerPoint-presentatie</vt:lpstr>
      <vt:lpstr>Wie hoedt de schapen?</vt:lpstr>
      <vt:lpstr>Heideschaap</vt:lpstr>
      <vt:lpstr>PowerPoint-presentatie</vt:lpstr>
      <vt:lpstr>Hulpjes  van  de herder</vt:lpstr>
      <vt:lpstr>Hoe gaat het  in het echt?  Dat zie je  bij je bezoek  aan de kudde</vt:lpstr>
      <vt:lpstr>Schaapskudde of maaimachine?  Welke is zwaarder? Welke is sneller? Welke kan het dichtste om de bomen het gras kort maken?</vt:lpstr>
      <vt:lpstr>Schaapskudde of maaimachine?  Wat is nodig om een sloot over te steken? Welke is stiller? Welke is schoner? Hoe ziet het er na afloop uit?</vt:lpstr>
      <vt:lpstr>Wat vinden schapen lekker?  Gras natuurlijk! Maar ook:</vt:lpstr>
      <vt:lpstr>Jaarkalender </vt:lpstr>
      <vt:lpstr>Jaarkalender  januari-maart: lammertijd</vt:lpstr>
      <vt:lpstr>Jaarkalender  april: de kudde gaat weer uit grazen</vt:lpstr>
      <vt:lpstr>Jaarkalender  juni: de schapen  worden geschoren</vt:lpstr>
      <vt:lpstr>Jaarkalender  september-oktober: de rammen mogen weer dekken</vt:lpstr>
      <vt:lpstr>Jaarkalender  december-januari: schapen grazen bij boeren in de wei</vt:lpstr>
      <vt:lpstr>Jaarkalender  draagtijd schaap: 5 maanden  bij mensen: 9 maanden</vt:lpstr>
      <vt:lpstr>Liedje (luister hier de melodie)  </vt:lpstr>
      <vt:lpstr>Liedje (luister hier de melodie)  </vt:lpstr>
      <vt:lpstr>Tot gauw, bij de kudde!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 dier zegt bèèèèèèèh?</dc:title>
  <dc:creator>Marjel Neefjes</dc:creator>
  <cp:lastModifiedBy>Marjel Neefjes</cp:lastModifiedBy>
  <cp:revision>32</cp:revision>
  <dcterms:created xsi:type="dcterms:W3CDTF">2014-05-17T19:00:18Z</dcterms:created>
  <dcterms:modified xsi:type="dcterms:W3CDTF">2014-05-18T15:06:30Z</dcterms:modified>
</cp:coreProperties>
</file>